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62" r:id="rId4"/>
    <p:sldId id="258" r:id="rId5"/>
    <p:sldId id="259" r:id="rId6"/>
    <p:sldId id="260" r:id="rId7"/>
    <p:sldId id="261" r:id="rId8"/>
    <p:sldId id="263" r:id="rId9"/>
    <p:sldId id="267" r:id="rId10"/>
    <p:sldId id="264" r:id="rId11"/>
    <p:sldId id="269" r:id="rId12"/>
    <p:sldId id="270" r:id="rId13"/>
    <p:sldId id="268" r:id="rId14"/>
    <p:sldId id="265" r:id="rId15"/>
    <p:sldId id="266"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8" d="100"/>
          <a:sy n="58" d="100"/>
        </p:scale>
        <p:origin x="9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M"/>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FB4459-17A5-46C8-8BDA-71A9A381934B}" type="datetimeFigureOut">
              <a:rPr lang="en-ZM" smtClean="0"/>
              <a:t>04/07/2025</a:t>
            </a:fld>
            <a:endParaRPr lang="en-ZM"/>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ZM"/>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M"/>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M"/>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47F5A4-1357-4ED8-A9B9-31A986A155D3}" type="slidenum">
              <a:rPr lang="en-ZM" smtClean="0"/>
              <a:t>‹#›</a:t>
            </a:fld>
            <a:endParaRPr lang="en-ZM"/>
          </a:p>
        </p:txBody>
      </p:sp>
    </p:spTree>
    <p:extLst>
      <p:ext uri="{BB962C8B-B14F-4D97-AF65-F5344CB8AC3E}">
        <p14:creationId xmlns:p14="http://schemas.microsoft.com/office/powerpoint/2010/main" val="27008499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M" dirty="0"/>
          </a:p>
        </p:txBody>
      </p:sp>
      <p:sp>
        <p:nvSpPr>
          <p:cNvPr id="4" name="Slide Number Placeholder 3"/>
          <p:cNvSpPr>
            <a:spLocks noGrp="1"/>
          </p:cNvSpPr>
          <p:nvPr>
            <p:ph type="sldNum" sz="quarter" idx="5"/>
          </p:nvPr>
        </p:nvSpPr>
        <p:spPr/>
        <p:txBody>
          <a:bodyPr/>
          <a:lstStyle/>
          <a:p>
            <a:fld id="{6E47F5A4-1357-4ED8-A9B9-31A986A155D3}" type="slidenum">
              <a:rPr lang="en-ZM" smtClean="0"/>
              <a:t>1</a:t>
            </a:fld>
            <a:endParaRPr lang="en-ZM"/>
          </a:p>
        </p:txBody>
      </p:sp>
    </p:spTree>
    <p:extLst>
      <p:ext uri="{BB962C8B-B14F-4D97-AF65-F5344CB8AC3E}">
        <p14:creationId xmlns:p14="http://schemas.microsoft.com/office/powerpoint/2010/main" val="4476896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D52DF3B-FD5C-4BA9-908C-BE11AD47BCAD}" type="datetimeFigureOut">
              <a:rPr lang="en-ZM" smtClean="0"/>
              <a:t>04/07/2025</a:t>
            </a:fld>
            <a:endParaRPr lang="en-ZM"/>
          </a:p>
        </p:txBody>
      </p:sp>
      <p:sp>
        <p:nvSpPr>
          <p:cNvPr id="5" name="Footer Placeholder 4"/>
          <p:cNvSpPr>
            <a:spLocks noGrp="1"/>
          </p:cNvSpPr>
          <p:nvPr>
            <p:ph type="ftr" sz="quarter" idx="11"/>
          </p:nvPr>
        </p:nvSpPr>
        <p:spPr/>
        <p:txBody>
          <a:bodyPr/>
          <a:lstStyle/>
          <a:p>
            <a:endParaRPr lang="en-ZM"/>
          </a:p>
        </p:txBody>
      </p:sp>
      <p:sp>
        <p:nvSpPr>
          <p:cNvPr id="6" name="Slide Number Placeholder 5"/>
          <p:cNvSpPr>
            <a:spLocks noGrp="1"/>
          </p:cNvSpPr>
          <p:nvPr>
            <p:ph type="sldNum" sz="quarter" idx="12"/>
          </p:nvPr>
        </p:nvSpPr>
        <p:spPr/>
        <p:txBody>
          <a:bodyPr/>
          <a:lstStyle/>
          <a:p>
            <a:fld id="{ECC5CEEE-B22D-4814-A72D-6F88B7898B41}" type="slidenum">
              <a:rPr lang="en-ZM" smtClean="0"/>
              <a:t>‹#›</a:t>
            </a:fld>
            <a:endParaRPr lang="en-ZM"/>
          </a:p>
        </p:txBody>
      </p:sp>
    </p:spTree>
    <p:extLst>
      <p:ext uri="{BB962C8B-B14F-4D97-AF65-F5344CB8AC3E}">
        <p14:creationId xmlns:p14="http://schemas.microsoft.com/office/powerpoint/2010/main" val="754366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D52DF3B-FD5C-4BA9-908C-BE11AD47BCAD}" type="datetimeFigureOut">
              <a:rPr lang="en-ZM" smtClean="0"/>
              <a:t>04/07/2025</a:t>
            </a:fld>
            <a:endParaRPr lang="en-ZM"/>
          </a:p>
        </p:txBody>
      </p:sp>
      <p:sp>
        <p:nvSpPr>
          <p:cNvPr id="6" name="Footer Placeholder 5"/>
          <p:cNvSpPr>
            <a:spLocks noGrp="1"/>
          </p:cNvSpPr>
          <p:nvPr>
            <p:ph type="ftr" sz="quarter" idx="11"/>
          </p:nvPr>
        </p:nvSpPr>
        <p:spPr/>
        <p:txBody>
          <a:bodyPr/>
          <a:lstStyle/>
          <a:p>
            <a:endParaRPr lang="en-ZM"/>
          </a:p>
        </p:txBody>
      </p:sp>
      <p:sp>
        <p:nvSpPr>
          <p:cNvPr id="7" name="Slide Number Placeholder 6"/>
          <p:cNvSpPr>
            <a:spLocks noGrp="1"/>
          </p:cNvSpPr>
          <p:nvPr>
            <p:ph type="sldNum" sz="quarter" idx="12"/>
          </p:nvPr>
        </p:nvSpPr>
        <p:spPr/>
        <p:txBody>
          <a:bodyPr/>
          <a:lstStyle/>
          <a:p>
            <a:fld id="{ECC5CEEE-B22D-4814-A72D-6F88B7898B41}" type="slidenum">
              <a:rPr lang="en-ZM" smtClean="0"/>
              <a:t>‹#›</a:t>
            </a:fld>
            <a:endParaRPr lang="en-ZM"/>
          </a:p>
        </p:txBody>
      </p:sp>
    </p:spTree>
    <p:extLst>
      <p:ext uri="{BB962C8B-B14F-4D97-AF65-F5344CB8AC3E}">
        <p14:creationId xmlns:p14="http://schemas.microsoft.com/office/powerpoint/2010/main" val="4192193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D52DF3B-FD5C-4BA9-908C-BE11AD47BCAD}" type="datetimeFigureOut">
              <a:rPr lang="en-ZM" smtClean="0"/>
              <a:t>04/07/2025</a:t>
            </a:fld>
            <a:endParaRPr lang="en-ZM"/>
          </a:p>
        </p:txBody>
      </p:sp>
      <p:sp>
        <p:nvSpPr>
          <p:cNvPr id="6" name="Footer Placeholder 5"/>
          <p:cNvSpPr>
            <a:spLocks noGrp="1"/>
          </p:cNvSpPr>
          <p:nvPr>
            <p:ph type="ftr" sz="quarter" idx="11"/>
          </p:nvPr>
        </p:nvSpPr>
        <p:spPr/>
        <p:txBody>
          <a:bodyPr/>
          <a:lstStyle/>
          <a:p>
            <a:endParaRPr lang="en-ZM"/>
          </a:p>
        </p:txBody>
      </p:sp>
      <p:sp>
        <p:nvSpPr>
          <p:cNvPr id="7" name="Slide Number Placeholder 6"/>
          <p:cNvSpPr>
            <a:spLocks noGrp="1"/>
          </p:cNvSpPr>
          <p:nvPr>
            <p:ph type="sldNum" sz="quarter" idx="12"/>
          </p:nvPr>
        </p:nvSpPr>
        <p:spPr/>
        <p:txBody>
          <a:bodyPr/>
          <a:lstStyle/>
          <a:p>
            <a:fld id="{ECC5CEEE-B22D-4814-A72D-6F88B7898B41}" type="slidenum">
              <a:rPr lang="en-ZM" smtClean="0"/>
              <a:t>‹#›</a:t>
            </a:fld>
            <a:endParaRPr lang="en-ZM"/>
          </a:p>
        </p:txBody>
      </p:sp>
    </p:spTree>
    <p:extLst>
      <p:ext uri="{BB962C8B-B14F-4D97-AF65-F5344CB8AC3E}">
        <p14:creationId xmlns:p14="http://schemas.microsoft.com/office/powerpoint/2010/main" val="4327181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D52DF3B-FD5C-4BA9-908C-BE11AD47BCAD}" type="datetimeFigureOut">
              <a:rPr lang="en-ZM" smtClean="0"/>
              <a:t>04/07/2025</a:t>
            </a:fld>
            <a:endParaRPr lang="en-ZM"/>
          </a:p>
        </p:txBody>
      </p:sp>
      <p:sp>
        <p:nvSpPr>
          <p:cNvPr id="6" name="Footer Placeholder 5"/>
          <p:cNvSpPr>
            <a:spLocks noGrp="1"/>
          </p:cNvSpPr>
          <p:nvPr>
            <p:ph type="ftr" sz="quarter" idx="11"/>
          </p:nvPr>
        </p:nvSpPr>
        <p:spPr/>
        <p:txBody>
          <a:bodyPr/>
          <a:lstStyle/>
          <a:p>
            <a:endParaRPr lang="en-ZM"/>
          </a:p>
        </p:txBody>
      </p:sp>
      <p:sp>
        <p:nvSpPr>
          <p:cNvPr id="7" name="Slide Number Placeholder 6"/>
          <p:cNvSpPr>
            <a:spLocks noGrp="1"/>
          </p:cNvSpPr>
          <p:nvPr>
            <p:ph type="sldNum" sz="quarter" idx="12"/>
          </p:nvPr>
        </p:nvSpPr>
        <p:spPr/>
        <p:txBody>
          <a:bodyPr/>
          <a:lstStyle/>
          <a:p>
            <a:fld id="{ECC5CEEE-B22D-4814-A72D-6F88B7898B41}" type="slidenum">
              <a:rPr lang="en-ZM" smtClean="0"/>
              <a:t>‹#›</a:t>
            </a:fld>
            <a:endParaRPr lang="en-ZM"/>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1778814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D52DF3B-FD5C-4BA9-908C-BE11AD47BCAD}" type="datetimeFigureOut">
              <a:rPr lang="en-ZM" smtClean="0"/>
              <a:t>04/07/2025</a:t>
            </a:fld>
            <a:endParaRPr lang="en-ZM"/>
          </a:p>
        </p:txBody>
      </p:sp>
      <p:sp>
        <p:nvSpPr>
          <p:cNvPr id="6" name="Footer Placeholder 5"/>
          <p:cNvSpPr>
            <a:spLocks noGrp="1"/>
          </p:cNvSpPr>
          <p:nvPr>
            <p:ph type="ftr" sz="quarter" idx="11"/>
          </p:nvPr>
        </p:nvSpPr>
        <p:spPr/>
        <p:txBody>
          <a:bodyPr/>
          <a:lstStyle/>
          <a:p>
            <a:endParaRPr lang="en-ZM"/>
          </a:p>
        </p:txBody>
      </p:sp>
      <p:sp>
        <p:nvSpPr>
          <p:cNvPr id="7" name="Slide Number Placeholder 6"/>
          <p:cNvSpPr>
            <a:spLocks noGrp="1"/>
          </p:cNvSpPr>
          <p:nvPr>
            <p:ph type="sldNum" sz="quarter" idx="12"/>
          </p:nvPr>
        </p:nvSpPr>
        <p:spPr/>
        <p:txBody>
          <a:bodyPr/>
          <a:lstStyle/>
          <a:p>
            <a:fld id="{ECC5CEEE-B22D-4814-A72D-6F88B7898B41}" type="slidenum">
              <a:rPr lang="en-ZM" smtClean="0"/>
              <a:t>‹#›</a:t>
            </a:fld>
            <a:endParaRPr lang="en-ZM"/>
          </a:p>
        </p:txBody>
      </p:sp>
    </p:spTree>
    <p:extLst>
      <p:ext uri="{BB962C8B-B14F-4D97-AF65-F5344CB8AC3E}">
        <p14:creationId xmlns:p14="http://schemas.microsoft.com/office/powerpoint/2010/main" val="17169392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8D52DF3B-FD5C-4BA9-908C-BE11AD47BCAD}" type="datetimeFigureOut">
              <a:rPr lang="en-ZM" smtClean="0"/>
              <a:t>04/07/2025</a:t>
            </a:fld>
            <a:endParaRPr lang="en-ZM"/>
          </a:p>
        </p:txBody>
      </p:sp>
      <p:sp>
        <p:nvSpPr>
          <p:cNvPr id="4" name="Footer Placeholder 3"/>
          <p:cNvSpPr>
            <a:spLocks noGrp="1"/>
          </p:cNvSpPr>
          <p:nvPr>
            <p:ph type="ftr" sz="quarter" idx="11"/>
          </p:nvPr>
        </p:nvSpPr>
        <p:spPr/>
        <p:txBody>
          <a:bodyPr/>
          <a:lstStyle/>
          <a:p>
            <a:endParaRPr lang="en-ZM"/>
          </a:p>
        </p:txBody>
      </p:sp>
      <p:sp>
        <p:nvSpPr>
          <p:cNvPr id="5" name="Slide Number Placeholder 4"/>
          <p:cNvSpPr>
            <a:spLocks noGrp="1"/>
          </p:cNvSpPr>
          <p:nvPr>
            <p:ph type="sldNum" sz="quarter" idx="12"/>
          </p:nvPr>
        </p:nvSpPr>
        <p:spPr/>
        <p:txBody>
          <a:bodyPr/>
          <a:lstStyle/>
          <a:p>
            <a:fld id="{ECC5CEEE-B22D-4814-A72D-6F88B7898B41}" type="slidenum">
              <a:rPr lang="en-ZM" smtClean="0"/>
              <a:t>‹#›</a:t>
            </a:fld>
            <a:endParaRPr lang="en-ZM"/>
          </a:p>
        </p:txBody>
      </p:sp>
    </p:spTree>
    <p:extLst>
      <p:ext uri="{BB962C8B-B14F-4D97-AF65-F5344CB8AC3E}">
        <p14:creationId xmlns:p14="http://schemas.microsoft.com/office/powerpoint/2010/main" val="12647817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8D52DF3B-FD5C-4BA9-908C-BE11AD47BCAD}" type="datetimeFigureOut">
              <a:rPr lang="en-ZM" smtClean="0"/>
              <a:t>04/07/2025</a:t>
            </a:fld>
            <a:endParaRPr lang="en-ZM"/>
          </a:p>
        </p:txBody>
      </p:sp>
      <p:sp>
        <p:nvSpPr>
          <p:cNvPr id="4" name="Footer Placeholder 3"/>
          <p:cNvSpPr>
            <a:spLocks noGrp="1"/>
          </p:cNvSpPr>
          <p:nvPr>
            <p:ph type="ftr" sz="quarter" idx="11"/>
          </p:nvPr>
        </p:nvSpPr>
        <p:spPr/>
        <p:txBody>
          <a:bodyPr/>
          <a:lstStyle/>
          <a:p>
            <a:endParaRPr lang="en-ZM"/>
          </a:p>
        </p:txBody>
      </p:sp>
      <p:sp>
        <p:nvSpPr>
          <p:cNvPr id="5" name="Slide Number Placeholder 4"/>
          <p:cNvSpPr>
            <a:spLocks noGrp="1"/>
          </p:cNvSpPr>
          <p:nvPr>
            <p:ph type="sldNum" sz="quarter" idx="12"/>
          </p:nvPr>
        </p:nvSpPr>
        <p:spPr/>
        <p:txBody>
          <a:bodyPr/>
          <a:lstStyle/>
          <a:p>
            <a:fld id="{ECC5CEEE-B22D-4814-A72D-6F88B7898B41}" type="slidenum">
              <a:rPr lang="en-ZM" smtClean="0"/>
              <a:t>‹#›</a:t>
            </a:fld>
            <a:endParaRPr lang="en-ZM"/>
          </a:p>
        </p:txBody>
      </p:sp>
    </p:spTree>
    <p:extLst>
      <p:ext uri="{BB962C8B-B14F-4D97-AF65-F5344CB8AC3E}">
        <p14:creationId xmlns:p14="http://schemas.microsoft.com/office/powerpoint/2010/main" val="11130005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52DF3B-FD5C-4BA9-908C-BE11AD47BCAD}" type="datetimeFigureOut">
              <a:rPr lang="en-ZM" smtClean="0"/>
              <a:t>04/07/2025</a:t>
            </a:fld>
            <a:endParaRPr lang="en-ZM"/>
          </a:p>
        </p:txBody>
      </p:sp>
      <p:sp>
        <p:nvSpPr>
          <p:cNvPr id="5" name="Footer Placeholder 4"/>
          <p:cNvSpPr>
            <a:spLocks noGrp="1"/>
          </p:cNvSpPr>
          <p:nvPr>
            <p:ph type="ftr" sz="quarter" idx="11"/>
          </p:nvPr>
        </p:nvSpPr>
        <p:spPr/>
        <p:txBody>
          <a:bodyPr/>
          <a:lstStyle/>
          <a:p>
            <a:endParaRPr lang="en-ZM"/>
          </a:p>
        </p:txBody>
      </p:sp>
      <p:sp>
        <p:nvSpPr>
          <p:cNvPr id="6" name="Slide Number Placeholder 5"/>
          <p:cNvSpPr>
            <a:spLocks noGrp="1"/>
          </p:cNvSpPr>
          <p:nvPr>
            <p:ph type="sldNum" sz="quarter" idx="12"/>
          </p:nvPr>
        </p:nvSpPr>
        <p:spPr/>
        <p:txBody>
          <a:bodyPr/>
          <a:lstStyle/>
          <a:p>
            <a:fld id="{ECC5CEEE-B22D-4814-A72D-6F88B7898B41}" type="slidenum">
              <a:rPr lang="en-ZM" smtClean="0"/>
              <a:t>‹#›</a:t>
            </a:fld>
            <a:endParaRPr lang="en-ZM"/>
          </a:p>
        </p:txBody>
      </p:sp>
    </p:spTree>
    <p:extLst>
      <p:ext uri="{BB962C8B-B14F-4D97-AF65-F5344CB8AC3E}">
        <p14:creationId xmlns:p14="http://schemas.microsoft.com/office/powerpoint/2010/main" val="20601642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52DF3B-FD5C-4BA9-908C-BE11AD47BCAD}" type="datetimeFigureOut">
              <a:rPr lang="en-ZM" smtClean="0"/>
              <a:t>04/07/2025</a:t>
            </a:fld>
            <a:endParaRPr lang="en-ZM"/>
          </a:p>
        </p:txBody>
      </p:sp>
      <p:sp>
        <p:nvSpPr>
          <p:cNvPr id="5" name="Footer Placeholder 4"/>
          <p:cNvSpPr>
            <a:spLocks noGrp="1"/>
          </p:cNvSpPr>
          <p:nvPr>
            <p:ph type="ftr" sz="quarter" idx="11"/>
          </p:nvPr>
        </p:nvSpPr>
        <p:spPr/>
        <p:txBody>
          <a:bodyPr/>
          <a:lstStyle/>
          <a:p>
            <a:endParaRPr lang="en-ZM"/>
          </a:p>
        </p:txBody>
      </p:sp>
      <p:sp>
        <p:nvSpPr>
          <p:cNvPr id="6" name="Slide Number Placeholder 5"/>
          <p:cNvSpPr>
            <a:spLocks noGrp="1"/>
          </p:cNvSpPr>
          <p:nvPr>
            <p:ph type="sldNum" sz="quarter" idx="12"/>
          </p:nvPr>
        </p:nvSpPr>
        <p:spPr/>
        <p:txBody>
          <a:bodyPr/>
          <a:lstStyle/>
          <a:p>
            <a:fld id="{ECC5CEEE-B22D-4814-A72D-6F88B7898B41}" type="slidenum">
              <a:rPr lang="en-ZM" smtClean="0"/>
              <a:t>‹#›</a:t>
            </a:fld>
            <a:endParaRPr lang="en-ZM"/>
          </a:p>
        </p:txBody>
      </p:sp>
    </p:spTree>
    <p:extLst>
      <p:ext uri="{BB962C8B-B14F-4D97-AF65-F5344CB8AC3E}">
        <p14:creationId xmlns:p14="http://schemas.microsoft.com/office/powerpoint/2010/main" val="3868543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52DF3B-FD5C-4BA9-908C-BE11AD47BCAD}" type="datetimeFigureOut">
              <a:rPr lang="en-ZM" smtClean="0"/>
              <a:t>04/07/2025</a:t>
            </a:fld>
            <a:endParaRPr lang="en-ZM"/>
          </a:p>
        </p:txBody>
      </p:sp>
      <p:sp>
        <p:nvSpPr>
          <p:cNvPr id="5" name="Footer Placeholder 4"/>
          <p:cNvSpPr>
            <a:spLocks noGrp="1"/>
          </p:cNvSpPr>
          <p:nvPr>
            <p:ph type="ftr" sz="quarter" idx="11"/>
          </p:nvPr>
        </p:nvSpPr>
        <p:spPr/>
        <p:txBody>
          <a:bodyPr/>
          <a:lstStyle/>
          <a:p>
            <a:endParaRPr lang="en-ZM"/>
          </a:p>
        </p:txBody>
      </p:sp>
      <p:sp>
        <p:nvSpPr>
          <p:cNvPr id="6" name="Slide Number Placeholder 5"/>
          <p:cNvSpPr>
            <a:spLocks noGrp="1"/>
          </p:cNvSpPr>
          <p:nvPr>
            <p:ph type="sldNum" sz="quarter" idx="12"/>
          </p:nvPr>
        </p:nvSpPr>
        <p:spPr/>
        <p:txBody>
          <a:bodyPr/>
          <a:lstStyle/>
          <a:p>
            <a:fld id="{ECC5CEEE-B22D-4814-A72D-6F88B7898B41}" type="slidenum">
              <a:rPr lang="en-ZM" smtClean="0"/>
              <a:t>‹#›</a:t>
            </a:fld>
            <a:endParaRPr lang="en-ZM"/>
          </a:p>
        </p:txBody>
      </p:sp>
    </p:spTree>
    <p:extLst>
      <p:ext uri="{BB962C8B-B14F-4D97-AF65-F5344CB8AC3E}">
        <p14:creationId xmlns:p14="http://schemas.microsoft.com/office/powerpoint/2010/main" val="1782263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52DF3B-FD5C-4BA9-908C-BE11AD47BCAD}" type="datetimeFigureOut">
              <a:rPr lang="en-ZM" smtClean="0"/>
              <a:t>04/07/2025</a:t>
            </a:fld>
            <a:endParaRPr lang="en-ZM"/>
          </a:p>
        </p:txBody>
      </p:sp>
      <p:sp>
        <p:nvSpPr>
          <p:cNvPr id="5" name="Footer Placeholder 4"/>
          <p:cNvSpPr>
            <a:spLocks noGrp="1"/>
          </p:cNvSpPr>
          <p:nvPr>
            <p:ph type="ftr" sz="quarter" idx="11"/>
          </p:nvPr>
        </p:nvSpPr>
        <p:spPr/>
        <p:txBody>
          <a:bodyPr/>
          <a:lstStyle/>
          <a:p>
            <a:endParaRPr lang="en-ZM"/>
          </a:p>
        </p:txBody>
      </p:sp>
      <p:sp>
        <p:nvSpPr>
          <p:cNvPr id="6" name="Slide Number Placeholder 5"/>
          <p:cNvSpPr>
            <a:spLocks noGrp="1"/>
          </p:cNvSpPr>
          <p:nvPr>
            <p:ph type="sldNum" sz="quarter" idx="12"/>
          </p:nvPr>
        </p:nvSpPr>
        <p:spPr/>
        <p:txBody>
          <a:bodyPr/>
          <a:lstStyle/>
          <a:p>
            <a:fld id="{ECC5CEEE-B22D-4814-A72D-6F88B7898B41}" type="slidenum">
              <a:rPr lang="en-ZM" smtClean="0"/>
              <a:t>‹#›</a:t>
            </a:fld>
            <a:endParaRPr lang="en-ZM"/>
          </a:p>
        </p:txBody>
      </p:sp>
    </p:spTree>
    <p:extLst>
      <p:ext uri="{BB962C8B-B14F-4D97-AF65-F5344CB8AC3E}">
        <p14:creationId xmlns:p14="http://schemas.microsoft.com/office/powerpoint/2010/main" val="1998800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D52DF3B-FD5C-4BA9-908C-BE11AD47BCAD}" type="datetimeFigureOut">
              <a:rPr lang="en-ZM" smtClean="0"/>
              <a:t>04/07/2025</a:t>
            </a:fld>
            <a:endParaRPr lang="en-ZM"/>
          </a:p>
        </p:txBody>
      </p:sp>
      <p:sp>
        <p:nvSpPr>
          <p:cNvPr id="6" name="Footer Placeholder 5"/>
          <p:cNvSpPr>
            <a:spLocks noGrp="1"/>
          </p:cNvSpPr>
          <p:nvPr>
            <p:ph type="ftr" sz="quarter" idx="11"/>
          </p:nvPr>
        </p:nvSpPr>
        <p:spPr/>
        <p:txBody>
          <a:bodyPr/>
          <a:lstStyle/>
          <a:p>
            <a:endParaRPr lang="en-ZM"/>
          </a:p>
        </p:txBody>
      </p:sp>
      <p:sp>
        <p:nvSpPr>
          <p:cNvPr id="7" name="Slide Number Placeholder 6"/>
          <p:cNvSpPr>
            <a:spLocks noGrp="1"/>
          </p:cNvSpPr>
          <p:nvPr>
            <p:ph type="sldNum" sz="quarter" idx="12"/>
          </p:nvPr>
        </p:nvSpPr>
        <p:spPr/>
        <p:txBody>
          <a:bodyPr/>
          <a:lstStyle/>
          <a:p>
            <a:fld id="{ECC5CEEE-B22D-4814-A72D-6F88B7898B41}" type="slidenum">
              <a:rPr lang="en-ZM" smtClean="0"/>
              <a:t>‹#›</a:t>
            </a:fld>
            <a:endParaRPr lang="en-ZM"/>
          </a:p>
        </p:txBody>
      </p:sp>
    </p:spTree>
    <p:extLst>
      <p:ext uri="{BB962C8B-B14F-4D97-AF65-F5344CB8AC3E}">
        <p14:creationId xmlns:p14="http://schemas.microsoft.com/office/powerpoint/2010/main" val="1155707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D52DF3B-FD5C-4BA9-908C-BE11AD47BCAD}" type="datetimeFigureOut">
              <a:rPr lang="en-ZM" smtClean="0"/>
              <a:t>04/07/2025</a:t>
            </a:fld>
            <a:endParaRPr lang="en-ZM"/>
          </a:p>
        </p:txBody>
      </p:sp>
      <p:sp>
        <p:nvSpPr>
          <p:cNvPr id="8" name="Footer Placeholder 7"/>
          <p:cNvSpPr>
            <a:spLocks noGrp="1"/>
          </p:cNvSpPr>
          <p:nvPr>
            <p:ph type="ftr" sz="quarter" idx="11"/>
          </p:nvPr>
        </p:nvSpPr>
        <p:spPr/>
        <p:txBody>
          <a:bodyPr/>
          <a:lstStyle/>
          <a:p>
            <a:endParaRPr lang="en-ZM"/>
          </a:p>
        </p:txBody>
      </p:sp>
      <p:sp>
        <p:nvSpPr>
          <p:cNvPr id="9" name="Slide Number Placeholder 8"/>
          <p:cNvSpPr>
            <a:spLocks noGrp="1"/>
          </p:cNvSpPr>
          <p:nvPr>
            <p:ph type="sldNum" sz="quarter" idx="12"/>
          </p:nvPr>
        </p:nvSpPr>
        <p:spPr/>
        <p:txBody>
          <a:bodyPr/>
          <a:lstStyle/>
          <a:p>
            <a:fld id="{ECC5CEEE-B22D-4814-A72D-6F88B7898B41}" type="slidenum">
              <a:rPr lang="en-ZM" smtClean="0"/>
              <a:t>‹#›</a:t>
            </a:fld>
            <a:endParaRPr lang="en-ZM"/>
          </a:p>
        </p:txBody>
      </p:sp>
    </p:spTree>
    <p:extLst>
      <p:ext uri="{BB962C8B-B14F-4D97-AF65-F5344CB8AC3E}">
        <p14:creationId xmlns:p14="http://schemas.microsoft.com/office/powerpoint/2010/main" val="3764181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D52DF3B-FD5C-4BA9-908C-BE11AD47BCAD}" type="datetimeFigureOut">
              <a:rPr lang="en-ZM" smtClean="0"/>
              <a:t>04/07/2025</a:t>
            </a:fld>
            <a:endParaRPr lang="en-ZM"/>
          </a:p>
        </p:txBody>
      </p:sp>
      <p:sp>
        <p:nvSpPr>
          <p:cNvPr id="4" name="Footer Placeholder 3"/>
          <p:cNvSpPr>
            <a:spLocks noGrp="1"/>
          </p:cNvSpPr>
          <p:nvPr>
            <p:ph type="ftr" sz="quarter" idx="11"/>
          </p:nvPr>
        </p:nvSpPr>
        <p:spPr/>
        <p:txBody>
          <a:bodyPr/>
          <a:lstStyle/>
          <a:p>
            <a:endParaRPr lang="en-ZM"/>
          </a:p>
        </p:txBody>
      </p:sp>
      <p:sp>
        <p:nvSpPr>
          <p:cNvPr id="5" name="Slide Number Placeholder 4"/>
          <p:cNvSpPr>
            <a:spLocks noGrp="1"/>
          </p:cNvSpPr>
          <p:nvPr>
            <p:ph type="sldNum" sz="quarter" idx="12"/>
          </p:nvPr>
        </p:nvSpPr>
        <p:spPr/>
        <p:txBody>
          <a:bodyPr/>
          <a:lstStyle/>
          <a:p>
            <a:fld id="{ECC5CEEE-B22D-4814-A72D-6F88B7898B41}" type="slidenum">
              <a:rPr lang="en-ZM" smtClean="0"/>
              <a:t>‹#›</a:t>
            </a:fld>
            <a:endParaRPr lang="en-ZM"/>
          </a:p>
        </p:txBody>
      </p:sp>
    </p:spTree>
    <p:extLst>
      <p:ext uri="{BB962C8B-B14F-4D97-AF65-F5344CB8AC3E}">
        <p14:creationId xmlns:p14="http://schemas.microsoft.com/office/powerpoint/2010/main" val="1861908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8D52DF3B-FD5C-4BA9-908C-BE11AD47BCAD}" type="datetimeFigureOut">
              <a:rPr lang="en-ZM" smtClean="0"/>
              <a:t>04/07/2025</a:t>
            </a:fld>
            <a:endParaRPr lang="en-ZM"/>
          </a:p>
        </p:txBody>
      </p:sp>
      <p:sp>
        <p:nvSpPr>
          <p:cNvPr id="3" name="Footer Placeholder 2"/>
          <p:cNvSpPr>
            <a:spLocks noGrp="1"/>
          </p:cNvSpPr>
          <p:nvPr>
            <p:ph type="ftr" sz="quarter" idx="11"/>
          </p:nvPr>
        </p:nvSpPr>
        <p:spPr/>
        <p:txBody>
          <a:bodyPr/>
          <a:lstStyle/>
          <a:p>
            <a:endParaRPr lang="en-ZM"/>
          </a:p>
        </p:txBody>
      </p:sp>
      <p:sp>
        <p:nvSpPr>
          <p:cNvPr id="4" name="Slide Number Placeholder 3"/>
          <p:cNvSpPr>
            <a:spLocks noGrp="1"/>
          </p:cNvSpPr>
          <p:nvPr>
            <p:ph type="sldNum" sz="quarter" idx="12"/>
          </p:nvPr>
        </p:nvSpPr>
        <p:spPr/>
        <p:txBody>
          <a:bodyPr/>
          <a:lstStyle/>
          <a:p>
            <a:fld id="{ECC5CEEE-B22D-4814-A72D-6F88B7898B41}" type="slidenum">
              <a:rPr lang="en-ZM" smtClean="0"/>
              <a:t>‹#›</a:t>
            </a:fld>
            <a:endParaRPr lang="en-ZM"/>
          </a:p>
        </p:txBody>
      </p:sp>
    </p:spTree>
    <p:extLst>
      <p:ext uri="{BB962C8B-B14F-4D97-AF65-F5344CB8AC3E}">
        <p14:creationId xmlns:p14="http://schemas.microsoft.com/office/powerpoint/2010/main" val="3848028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D52DF3B-FD5C-4BA9-908C-BE11AD47BCAD}" type="datetimeFigureOut">
              <a:rPr lang="en-ZM" smtClean="0"/>
              <a:t>04/07/2025</a:t>
            </a:fld>
            <a:endParaRPr lang="en-ZM"/>
          </a:p>
        </p:txBody>
      </p:sp>
      <p:sp>
        <p:nvSpPr>
          <p:cNvPr id="6" name="Footer Placeholder 5"/>
          <p:cNvSpPr>
            <a:spLocks noGrp="1"/>
          </p:cNvSpPr>
          <p:nvPr>
            <p:ph type="ftr" sz="quarter" idx="11"/>
          </p:nvPr>
        </p:nvSpPr>
        <p:spPr/>
        <p:txBody>
          <a:bodyPr/>
          <a:lstStyle/>
          <a:p>
            <a:endParaRPr lang="en-ZM"/>
          </a:p>
        </p:txBody>
      </p:sp>
      <p:sp>
        <p:nvSpPr>
          <p:cNvPr id="7" name="Slide Number Placeholder 6"/>
          <p:cNvSpPr>
            <a:spLocks noGrp="1"/>
          </p:cNvSpPr>
          <p:nvPr>
            <p:ph type="sldNum" sz="quarter" idx="12"/>
          </p:nvPr>
        </p:nvSpPr>
        <p:spPr/>
        <p:txBody>
          <a:bodyPr/>
          <a:lstStyle/>
          <a:p>
            <a:fld id="{ECC5CEEE-B22D-4814-A72D-6F88B7898B41}" type="slidenum">
              <a:rPr lang="en-ZM" smtClean="0"/>
              <a:t>‹#›</a:t>
            </a:fld>
            <a:endParaRPr lang="en-ZM"/>
          </a:p>
        </p:txBody>
      </p:sp>
    </p:spTree>
    <p:extLst>
      <p:ext uri="{BB962C8B-B14F-4D97-AF65-F5344CB8AC3E}">
        <p14:creationId xmlns:p14="http://schemas.microsoft.com/office/powerpoint/2010/main" val="3472461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D52DF3B-FD5C-4BA9-908C-BE11AD47BCAD}" type="datetimeFigureOut">
              <a:rPr lang="en-ZM" smtClean="0"/>
              <a:t>04/07/2025</a:t>
            </a:fld>
            <a:endParaRPr lang="en-ZM"/>
          </a:p>
        </p:txBody>
      </p:sp>
      <p:sp>
        <p:nvSpPr>
          <p:cNvPr id="6" name="Footer Placeholder 5"/>
          <p:cNvSpPr>
            <a:spLocks noGrp="1"/>
          </p:cNvSpPr>
          <p:nvPr>
            <p:ph type="ftr" sz="quarter" idx="11"/>
          </p:nvPr>
        </p:nvSpPr>
        <p:spPr/>
        <p:txBody>
          <a:bodyPr/>
          <a:lstStyle/>
          <a:p>
            <a:endParaRPr lang="en-ZM"/>
          </a:p>
        </p:txBody>
      </p:sp>
      <p:sp>
        <p:nvSpPr>
          <p:cNvPr id="7" name="Slide Number Placeholder 6"/>
          <p:cNvSpPr>
            <a:spLocks noGrp="1"/>
          </p:cNvSpPr>
          <p:nvPr>
            <p:ph type="sldNum" sz="quarter" idx="12"/>
          </p:nvPr>
        </p:nvSpPr>
        <p:spPr/>
        <p:txBody>
          <a:bodyPr/>
          <a:lstStyle/>
          <a:p>
            <a:fld id="{ECC5CEEE-B22D-4814-A72D-6F88B7898B41}" type="slidenum">
              <a:rPr lang="en-ZM" smtClean="0"/>
              <a:t>‹#›</a:t>
            </a:fld>
            <a:endParaRPr lang="en-ZM"/>
          </a:p>
        </p:txBody>
      </p:sp>
    </p:spTree>
    <p:extLst>
      <p:ext uri="{BB962C8B-B14F-4D97-AF65-F5344CB8AC3E}">
        <p14:creationId xmlns:p14="http://schemas.microsoft.com/office/powerpoint/2010/main" val="1771638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8D52DF3B-FD5C-4BA9-908C-BE11AD47BCAD}" type="datetimeFigureOut">
              <a:rPr lang="en-ZM" smtClean="0"/>
              <a:t>04/07/2025</a:t>
            </a:fld>
            <a:endParaRPr lang="en-ZM"/>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ZM"/>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ECC5CEEE-B22D-4814-A72D-6F88B7898B41}" type="slidenum">
              <a:rPr lang="en-ZM" smtClean="0"/>
              <a:t>‹#›</a:t>
            </a:fld>
            <a:endParaRPr lang="en-ZM"/>
          </a:p>
        </p:txBody>
      </p:sp>
    </p:spTree>
    <p:extLst>
      <p:ext uri="{BB962C8B-B14F-4D97-AF65-F5344CB8AC3E}">
        <p14:creationId xmlns:p14="http://schemas.microsoft.com/office/powerpoint/2010/main" val="363822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0EDB1-5BC7-8B87-9960-0C0797566506}"/>
              </a:ext>
            </a:extLst>
          </p:cNvPr>
          <p:cNvSpPr>
            <a:spLocks noGrp="1"/>
          </p:cNvSpPr>
          <p:nvPr>
            <p:ph type="ctrTitle"/>
          </p:nvPr>
        </p:nvSpPr>
        <p:spPr>
          <a:xfrm>
            <a:off x="1303662" y="1524077"/>
            <a:ext cx="9144000" cy="2387600"/>
          </a:xfrm>
        </p:spPr>
        <p:txBody>
          <a:bodyPr>
            <a:normAutofit fontScale="90000"/>
          </a:bodyPr>
          <a:lstStyle/>
          <a:p>
            <a:br>
              <a:rPr lang="en-GB" b="1" dirty="0"/>
            </a:br>
            <a:br>
              <a:rPr lang="en-GB" b="1" dirty="0"/>
            </a:br>
            <a:br>
              <a:rPr lang="en-GB" b="1" dirty="0"/>
            </a:br>
            <a:r>
              <a:rPr lang="en-GB" b="1" dirty="0"/>
              <a:t>“Wetlands in Crisis: Understanding the Impact of Heavy Metals and Plastic Pollution”</a:t>
            </a:r>
            <a:endParaRPr lang="en-ZM" dirty="0"/>
          </a:p>
        </p:txBody>
      </p:sp>
      <p:sp>
        <p:nvSpPr>
          <p:cNvPr id="3" name="Subtitle 2">
            <a:extLst>
              <a:ext uri="{FF2B5EF4-FFF2-40B4-BE49-F238E27FC236}">
                <a16:creationId xmlns:a16="http://schemas.microsoft.com/office/drawing/2014/main" id="{B1A60B0C-6722-2C38-9FA3-DEEFC380FD67}"/>
              </a:ext>
            </a:extLst>
          </p:cNvPr>
          <p:cNvSpPr>
            <a:spLocks noGrp="1"/>
          </p:cNvSpPr>
          <p:nvPr>
            <p:ph type="subTitle" idx="1"/>
          </p:nvPr>
        </p:nvSpPr>
        <p:spPr>
          <a:xfrm>
            <a:off x="0" y="5202238"/>
            <a:ext cx="4964935" cy="1655762"/>
          </a:xfrm>
        </p:spPr>
        <p:txBody>
          <a:bodyPr/>
          <a:lstStyle/>
          <a:p>
            <a:r>
              <a:rPr lang="en-GB" b="1" dirty="0"/>
              <a:t>Presented by: Dr. Nkosi Mwansa, </a:t>
            </a:r>
          </a:p>
          <a:p>
            <a:r>
              <a:rPr lang="en-GB" b="1" dirty="0"/>
              <a:t>University of Zambia (UNZA)</a:t>
            </a:r>
            <a:endParaRPr lang="en-ZM" dirty="0"/>
          </a:p>
        </p:txBody>
      </p:sp>
    </p:spTree>
    <p:extLst>
      <p:ext uri="{BB962C8B-B14F-4D97-AF65-F5344CB8AC3E}">
        <p14:creationId xmlns:p14="http://schemas.microsoft.com/office/powerpoint/2010/main" val="39594773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6BF1A-9C96-3A19-FFC3-6F1DD599999D}"/>
              </a:ext>
            </a:extLst>
          </p:cNvPr>
          <p:cNvSpPr>
            <a:spLocks noGrp="1"/>
          </p:cNvSpPr>
          <p:nvPr>
            <p:ph type="title"/>
          </p:nvPr>
        </p:nvSpPr>
        <p:spPr/>
        <p:txBody>
          <a:bodyPr/>
          <a:lstStyle/>
          <a:p>
            <a:r>
              <a:rPr lang="en-GB" b="1" dirty="0"/>
              <a:t>Urgent Call to Action</a:t>
            </a:r>
            <a:br>
              <a:rPr lang="en-GB" b="1" dirty="0"/>
            </a:br>
            <a:endParaRPr lang="en-ZM" dirty="0"/>
          </a:p>
        </p:txBody>
      </p:sp>
      <p:sp>
        <p:nvSpPr>
          <p:cNvPr id="3" name="Content Placeholder 2">
            <a:extLst>
              <a:ext uri="{FF2B5EF4-FFF2-40B4-BE49-F238E27FC236}">
                <a16:creationId xmlns:a16="http://schemas.microsoft.com/office/drawing/2014/main" id="{FBA1D6B2-C3BC-4C83-B34D-F06933BCF36C}"/>
              </a:ext>
            </a:extLst>
          </p:cNvPr>
          <p:cNvSpPr>
            <a:spLocks noGrp="1"/>
          </p:cNvSpPr>
          <p:nvPr>
            <p:ph sz="quarter" idx="13"/>
          </p:nvPr>
        </p:nvSpPr>
        <p:spPr/>
        <p:txBody>
          <a:bodyPr/>
          <a:lstStyle/>
          <a:p>
            <a:r>
              <a:rPr lang="en-GB" b="1" dirty="0"/>
              <a:t>Policy Recommendations:</a:t>
            </a:r>
            <a:endParaRPr lang="en-GB" dirty="0"/>
          </a:p>
          <a:p>
            <a:r>
              <a:rPr lang="en-GB" b="1" dirty="0"/>
              <a:t>National Wetlands Protection Act</a:t>
            </a:r>
            <a:r>
              <a:rPr lang="en-GB" dirty="0"/>
              <a:t> enforcement</a:t>
            </a:r>
          </a:p>
          <a:p>
            <a:r>
              <a:rPr lang="en-GB" dirty="0"/>
              <a:t>Mandatory </a:t>
            </a:r>
            <a:r>
              <a:rPr lang="en-GB" b="1" dirty="0"/>
              <a:t>waste treatment for industrial outflow</a:t>
            </a:r>
            <a:endParaRPr lang="en-GB" dirty="0"/>
          </a:p>
          <a:p>
            <a:r>
              <a:rPr lang="en-GB" b="1" dirty="0"/>
              <a:t>Plastic reduction campaigns</a:t>
            </a:r>
            <a:r>
              <a:rPr lang="en-GB" dirty="0"/>
              <a:t> targeting urban markets</a:t>
            </a:r>
          </a:p>
          <a:p>
            <a:r>
              <a:rPr lang="en-GB" dirty="0"/>
              <a:t>Establish </a:t>
            </a:r>
            <a:r>
              <a:rPr lang="en-GB" b="1" dirty="0"/>
              <a:t>community-based wetland monitoring units</a:t>
            </a:r>
            <a:endParaRPr lang="en-GB" dirty="0"/>
          </a:p>
          <a:p>
            <a:r>
              <a:rPr lang="en-GB" dirty="0"/>
              <a:t>Create </a:t>
            </a:r>
            <a:r>
              <a:rPr lang="en-GB" b="1" dirty="0"/>
              <a:t>buffer zones</a:t>
            </a:r>
            <a:r>
              <a:rPr lang="en-GB" dirty="0"/>
              <a:t> around high-risk wetlands</a:t>
            </a:r>
          </a:p>
          <a:p>
            <a:endParaRPr lang="en-ZM" dirty="0"/>
          </a:p>
        </p:txBody>
      </p:sp>
    </p:spTree>
    <p:extLst>
      <p:ext uri="{BB962C8B-B14F-4D97-AF65-F5344CB8AC3E}">
        <p14:creationId xmlns:p14="http://schemas.microsoft.com/office/powerpoint/2010/main" val="33262048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033D8-9BAC-6230-80E9-AC399E5BDC5F}"/>
              </a:ext>
            </a:extLst>
          </p:cNvPr>
          <p:cNvSpPr>
            <a:spLocks noGrp="1"/>
          </p:cNvSpPr>
          <p:nvPr>
            <p:ph type="title"/>
          </p:nvPr>
        </p:nvSpPr>
        <p:spPr/>
        <p:txBody>
          <a:bodyPr/>
          <a:lstStyle/>
          <a:p>
            <a:endParaRPr lang="en-ZM"/>
          </a:p>
        </p:txBody>
      </p:sp>
      <p:pic>
        <p:nvPicPr>
          <p:cNvPr id="5" name="Content Placeholder 4">
            <a:extLst>
              <a:ext uri="{FF2B5EF4-FFF2-40B4-BE49-F238E27FC236}">
                <a16:creationId xmlns:a16="http://schemas.microsoft.com/office/drawing/2014/main" id="{CE803B75-B2E1-AA3E-695C-75772153053D}"/>
              </a:ext>
            </a:extLst>
          </p:cNvPr>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817782" y="455951"/>
            <a:ext cx="8273668" cy="5556039"/>
          </a:xfrm>
        </p:spPr>
      </p:pic>
    </p:spTree>
    <p:extLst>
      <p:ext uri="{BB962C8B-B14F-4D97-AF65-F5344CB8AC3E}">
        <p14:creationId xmlns:p14="http://schemas.microsoft.com/office/powerpoint/2010/main" val="236668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6335D-644B-5010-D4AB-44511F10C6E3}"/>
              </a:ext>
            </a:extLst>
          </p:cNvPr>
          <p:cNvSpPr>
            <a:spLocks noGrp="1"/>
          </p:cNvSpPr>
          <p:nvPr>
            <p:ph type="title"/>
          </p:nvPr>
        </p:nvSpPr>
        <p:spPr/>
        <p:txBody>
          <a:bodyPr/>
          <a:lstStyle/>
          <a:p>
            <a:endParaRPr lang="en-ZM"/>
          </a:p>
        </p:txBody>
      </p:sp>
      <p:pic>
        <p:nvPicPr>
          <p:cNvPr id="5" name="Content Placeholder 4">
            <a:extLst>
              <a:ext uri="{FF2B5EF4-FFF2-40B4-BE49-F238E27FC236}">
                <a16:creationId xmlns:a16="http://schemas.microsoft.com/office/drawing/2014/main" id="{5EFCFF96-9127-7BCC-1885-30DA84D9A78A}"/>
              </a:ext>
            </a:extLst>
          </p:cNvPr>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739002" y="422577"/>
            <a:ext cx="10387333" cy="5816906"/>
          </a:xfrm>
        </p:spPr>
      </p:pic>
    </p:spTree>
    <p:extLst>
      <p:ext uri="{BB962C8B-B14F-4D97-AF65-F5344CB8AC3E}">
        <p14:creationId xmlns:p14="http://schemas.microsoft.com/office/powerpoint/2010/main" val="13027670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F39BB-9865-0709-3415-6B2B8369853E}"/>
              </a:ext>
            </a:extLst>
          </p:cNvPr>
          <p:cNvSpPr>
            <a:spLocks noGrp="1"/>
          </p:cNvSpPr>
          <p:nvPr>
            <p:ph type="title"/>
          </p:nvPr>
        </p:nvSpPr>
        <p:spPr/>
        <p:txBody>
          <a:bodyPr/>
          <a:lstStyle/>
          <a:p>
            <a:r>
              <a:rPr lang="en-GB" b="1" dirty="0"/>
              <a:t>Community Engagement</a:t>
            </a:r>
            <a:br>
              <a:rPr lang="en-GB" b="1" dirty="0"/>
            </a:br>
            <a:endParaRPr lang="en-ZM" dirty="0"/>
          </a:p>
        </p:txBody>
      </p:sp>
      <p:sp>
        <p:nvSpPr>
          <p:cNvPr id="3" name="Content Placeholder 2">
            <a:extLst>
              <a:ext uri="{FF2B5EF4-FFF2-40B4-BE49-F238E27FC236}">
                <a16:creationId xmlns:a16="http://schemas.microsoft.com/office/drawing/2014/main" id="{C15A354F-4491-7C8E-D207-9D9A7FF2FE5A}"/>
              </a:ext>
            </a:extLst>
          </p:cNvPr>
          <p:cNvSpPr>
            <a:spLocks noGrp="1"/>
          </p:cNvSpPr>
          <p:nvPr>
            <p:ph sz="quarter" idx="13"/>
          </p:nvPr>
        </p:nvSpPr>
        <p:spPr/>
        <p:txBody>
          <a:bodyPr/>
          <a:lstStyle/>
          <a:p>
            <a:r>
              <a:rPr lang="en-GB" dirty="0"/>
              <a:t>Mobilize school-based environmental clubs</a:t>
            </a:r>
          </a:p>
          <a:p>
            <a:r>
              <a:rPr lang="en-GB" dirty="0"/>
              <a:t>Introduce </a:t>
            </a:r>
            <a:r>
              <a:rPr lang="en-GB" b="1" dirty="0"/>
              <a:t>plastic buy-back</a:t>
            </a:r>
            <a:r>
              <a:rPr lang="en-GB" dirty="0"/>
              <a:t> or recycling incentives</a:t>
            </a:r>
          </a:p>
          <a:p>
            <a:r>
              <a:rPr lang="en-GB" dirty="0"/>
              <a:t>Encourage citizen science through mobile reporting of pollution incidents</a:t>
            </a:r>
          </a:p>
          <a:p>
            <a:endParaRPr lang="en-ZM" dirty="0"/>
          </a:p>
        </p:txBody>
      </p:sp>
    </p:spTree>
    <p:extLst>
      <p:ext uri="{BB962C8B-B14F-4D97-AF65-F5344CB8AC3E}">
        <p14:creationId xmlns:p14="http://schemas.microsoft.com/office/powerpoint/2010/main" val="6759249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DE318-7DAA-9D35-DE5A-159DF32658AF}"/>
              </a:ext>
            </a:extLst>
          </p:cNvPr>
          <p:cNvSpPr>
            <a:spLocks noGrp="1"/>
          </p:cNvSpPr>
          <p:nvPr>
            <p:ph type="title"/>
          </p:nvPr>
        </p:nvSpPr>
        <p:spPr/>
        <p:txBody>
          <a:bodyPr/>
          <a:lstStyle/>
          <a:p>
            <a:r>
              <a:rPr lang="en-GB" b="1" dirty="0"/>
              <a:t>Conclusion</a:t>
            </a:r>
            <a:br>
              <a:rPr lang="en-GB" b="1" dirty="0"/>
            </a:br>
            <a:endParaRPr lang="en-ZM" dirty="0"/>
          </a:p>
        </p:txBody>
      </p:sp>
      <p:sp>
        <p:nvSpPr>
          <p:cNvPr id="3" name="Content Placeholder 2">
            <a:extLst>
              <a:ext uri="{FF2B5EF4-FFF2-40B4-BE49-F238E27FC236}">
                <a16:creationId xmlns:a16="http://schemas.microsoft.com/office/drawing/2014/main" id="{2324F6BE-498E-CCC4-224E-8A2E3D7C89D5}"/>
              </a:ext>
            </a:extLst>
          </p:cNvPr>
          <p:cNvSpPr>
            <a:spLocks noGrp="1"/>
          </p:cNvSpPr>
          <p:nvPr>
            <p:ph sz="quarter" idx="13"/>
          </p:nvPr>
        </p:nvSpPr>
        <p:spPr>
          <a:xfrm>
            <a:off x="913774" y="2367092"/>
            <a:ext cx="10363826" cy="3229477"/>
          </a:xfrm>
        </p:spPr>
        <p:txBody>
          <a:bodyPr/>
          <a:lstStyle/>
          <a:p>
            <a:r>
              <a:rPr lang="en-GB" dirty="0"/>
              <a:t>“We are standing at a pivotal moment. The data is clear, the trend is disturbing, and the time to act is now. Wetlands are not wastelands—they are life support systems. Let us protect them before the damage becomes irreversible.”</a:t>
            </a:r>
          </a:p>
          <a:p>
            <a:endParaRPr lang="en-GB" dirty="0"/>
          </a:p>
          <a:p>
            <a:endParaRPr lang="en-GB" dirty="0"/>
          </a:p>
          <a:p>
            <a:pPr marL="0" indent="0" algn="ctr">
              <a:buNone/>
            </a:pPr>
            <a:r>
              <a:rPr lang="en-GB" b="1" dirty="0"/>
              <a:t>Image Copyright: </a:t>
            </a:r>
            <a:r>
              <a:rPr lang="en-GB" b="1" dirty="0" err="1"/>
              <a:t>getty</a:t>
            </a:r>
            <a:r>
              <a:rPr lang="en-GB" b="1" dirty="0"/>
              <a:t> images</a:t>
            </a:r>
            <a:endParaRPr lang="en-ZM" b="1" dirty="0"/>
          </a:p>
        </p:txBody>
      </p:sp>
    </p:spTree>
    <p:extLst>
      <p:ext uri="{BB962C8B-B14F-4D97-AF65-F5344CB8AC3E}">
        <p14:creationId xmlns:p14="http://schemas.microsoft.com/office/powerpoint/2010/main" val="12404567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8292C-1D51-FE80-2103-8C7C151727ED}"/>
              </a:ext>
            </a:extLst>
          </p:cNvPr>
          <p:cNvSpPr>
            <a:spLocks noGrp="1"/>
          </p:cNvSpPr>
          <p:nvPr>
            <p:ph type="title"/>
          </p:nvPr>
        </p:nvSpPr>
        <p:spPr/>
        <p:txBody>
          <a:bodyPr/>
          <a:lstStyle/>
          <a:p>
            <a:r>
              <a:rPr lang="en-GB" b="1" dirty="0"/>
              <a:t>Q&amp;A</a:t>
            </a:r>
            <a:br>
              <a:rPr lang="en-GB" b="1" dirty="0"/>
            </a:br>
            <a:endParaRPr lang="en-ZM" dirty="0"/>
          </a:p>
        </p:txBody>
      </p:sp>
      <p:sp>
        <p:nvSpPr>
          <p:cNvPr id="3" name="Content Placeholder 2">
            <a:extLst>
              <a:ext uri="{FF2B5EF4-FFF2-40B4-BE49-F238E27FC236}">
                <a16:creationId xmlns:a16="http://schemas.microsoft.com/office/drawing/2014/main" id="{18A5A44F-245A-8925-1978-6F7CAE498523}"/>
              </a:ext>
            </a:extLst>
          </p:cNvPr>
          <p:cNvSpPr>
            <a:spLocks noGrp="1"/>
          </p:cNvSpPr>
          <p:nvPr>
            <p:ph sz="quarter" idx="13"/>
          </p:nvPr>
        </p:nvSpPr>
        <p:spPr>
          <a:xfrm>
            <a:off x="913774" y="2367092"/>
            <a:ext cx="10363826" cy="1279491"/>
          </a:xfrm>
        </p:spPr>
        <p:txBody>
          <a:bodyPr/>
          <a:lstStyle/>
          <a:p>
            <a:r>
              <a:rPr lang="en-GB" dirty="0"/>
              <a:t>“Thank you for your attention. I welcome your questions, thoughts, and collective ideas for safeguarding our wetland ecosystems.”</a:t>
            </a:r>
          </a:p>
          <a:p>
            <a:endParaRPr lang="en-ZM" dirty="0"/>
          </a:p>
        </p:txBody>
      </p:sp>
    </p:spTree>
    <p:extLst>
      <p:ext uri="{BB962C8B-B14F-4D97-AF65-F5344CB8AC3E}">
        <p14:creationId xmlns:p14="http://schemas.microsoft.com/office/powerpoint/2010/main" val="3711884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404E1-C5B7-F066-58A3-A386A711CDFF}"/>
              </a:ext>
            </a:extLst>
          </p:cNvPr>
          <p:cNvSpPr>
            <a:spLocks noGrp="1"/>
          </p:cNvSpPr>
          <p:nvPr>
            <p:ph type="title"/>
          </p:nvPr>
        </p:nvSpPr>
        <p:spPr/>
        <p:txBody>
          <a:bodyPr/>
          <a:lstStyle/>
          <a:p>
            <a:r>
              <a:rPr lang="en-GB" dirty="0"/>
              <a:t>Introduction</a:t>
            </a:r>
            <a:endParaRPr lang="en-ZM" dirty="0"/>
          </a:p>
        </p:txBody>
      </p:sp>
      <p:sp>
        <p:nvSpPr>
          <p:cNvPr id="3" name="Content Placeholder 2">
            <a:extLst>
              <a:ext uri="{FF2B5EF4-FFF2-40B4-BE49-F238E27FC236}">
                <a16:creationId xmlns:a16="http://schemas.microsoft.com/office/drawing/2014/main" id="{1E8ABE88-C1D0-FAD5-B346-95273916D87F}"/>
              </a:ext>
            </a:extLst>
          </p:cNvPr>
          <p:cNvSpPr>
            <a:spLocks noGrp="1"/>
          </p:cNvSpPr>
          <p:nvPr>
            <p:ph sz="quarter" idx="13"/>
          </p:nvPr>
        </p:nvSpPr>
        <p:spPr/>
        <p:txBody>
          <a:bodyPr>
            <a:normAutofit fontScale="85000" lnSpcReduction="20000"/>
          </a:bodyPr>
          <a:lstStyle/>
          <a:p>
            <a:r>
              <a:rPr lang="en-GB" b="1" dirty="0"/>
              <a:t>Opening Statement:</a:t>
            </a:r>
            <a:br>
              <a:rPr lang="en-GB" dirty="0"/>
            </a:br>
            <a:r>
              <a:rPr lang="en-GB" dirty="0"/>
              <a:t>“Good morning, colleagues and environmental stewards. Today, I bring to your attention a pressing environmental emergency—one that is silently but steadily destroying one of our most vital ecosystems: wetlands.”</a:t>
            </a:r>
          </a:p>
          <a:p>
            <a:r>
              <a:rPr lang="en-GB" b="1" dirty="0"/>
              <a:t>Objective of the Presentation:</a:t>
            </a:r>
            <a:br>
              <a:rPr lang="en-GB" dirty="0"/>
            </a:br>
            <a:r>
              <a:rPr lang="en-GB" dirty="0"/>
              <a:t>To share the findings of a five-year multi-site study examining the extent of human-induced contamination in Zambia’s wetlands, specifically focusing on:</a:t>
            </a:r>
          </a:p>
          <a:p>
            <a:r>
              <a:rPr lang="en-GB" dirty="0"/>
              <a:t>Heavy metal infiltration</a:t>
            </a:r>
          </a:p>
          <a:p>
            <a:r>
              <a:rPr lang="en-GB" dirty="0"/>
              <a:t>Plastic pollution trends</a:t>
            </a:r>
          </a:p>
          <a:p>
            <a:r>
              <a:rPr lang="en-GB" dirty="0"/>
              <a:t>Potential ecological and public health impacts</a:t>
            </a:r>
          </a:p>
          <a:p>
            <a:endParaRPr lang="en-ZM" dirty="0"/>
          </a:p>
        </p:txBody>
      </p:sp>
    </p:spTree>
    <p:extLst>
      <p:ext uri="{BB962C8B-B14F-4D97-AF65-F5344CB8AC3E}">
        <p14:creationId xmlns:p14="http://schemas.microsoft.com/office/powerpoint/2010/main" val="14837474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C55F6-CA9E-DF69-A87B-CD76F26D3BC9}"/>
              </a:ext>
            </a:extLst>
          </p:cNvPr>
          <p:cNvSpPr>
            <a:spLocks noGrp="1"/>
          </p:cNvSpPr>
          <p:nvPr>
            <p:ph type="title"/>
          </p:nvPr>
        </p:nvSpPr>
        <p:spPr/>
        <p:txBody>
          <a:bodyPr/>
          <a:lstStyle/>
          <a:p>
            <a:endParaRPr lang="en-ZM"/>
          </a:p>
        </p:txBody>
      </p:sp>
      <p:pic>
        <p:nvPicPr>
          <p:cNvPr id="5" name="Content Placeholder 4">
            <a:extLst>
              <a:ext uri="{FF2B5EF4-FFF2-40B4-BE49-F238E27FC236}">
                <a16:creationId xmlns:a16="http://schemas.microsoft.com/office/drawing/2014/main" id="{942E1D4A-83B0-9F7C-290D-9C1AD88172F0}"/>
              </a:ext>
            </a:extLst>
          </p:cNvPr>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 y="0"/>
            <a:ext cx="12192000" cy="6804530"/>
          </a:xfrm>
        </p:spPr>
      </p:pic>
    </p:spTree>
    <p:extLst>
      <p:ext uri="{BB962C8B-B14F-4D97-AF65-F5344CB8AC3E}">
        <p14:creationId xmlns:p14="http://schemas.microsoft.com/office/powerpoint/2010/main" val="276466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D2080-BB07-F33C-7050-43752F470C32}"/>
              </a:ext>
            </a:extLst>
          </p:cNvPr>
          <p:cNvSpPr>
            <a:spLocks noGrp="1"/>
          </p:cNvSpPr>
          <p:nvPr>
            <p:ph type="title"/>
          </p:nvPr>
        </p:nvSpPr>
        <p:spPr/>
        <p:txBody>
          <a:bodyPr/>
          <a:lstStyle/>
          <a:p>
            <a:r>
              <a:rPr lang="en-GB" b="1" dirty="0"/>
              <a:t>Why Wetlands Matter</a:t>
            </a:r>
            <a:br>
              <a:rPr lang="en-GB" b="1" dirty="0"/>
            </a:br>
            <a:endParaRPr lang="en-ZM" dirty="0"/>
          </a:p>
        </p:txBody>
      </p:sp>
      <p:sp>
        <p:nvSpPr>
          <p:cNvPr id="7" name="Content Placeholder 6">
            <a:extLst>
              <a:ext uri="{FF2B5EF4-FFF2-40B4-BE49-F238E27FC236}">
                <a16:creationId xmlns:a16="http://schemas.microsoft.com/office/drawing/2014/main" id="{0AA0CEBB-BF53-BCA7-84C2-3EFEF36DC9E8}"/>
              </a:ext>
            </a:extLst>
          </p:cNvPr>
          <p:cNvSpPr>
            <a:spLocks noGrp="1"/>
          </p:cNvSpPr>
          <p:nvPr>
            <p:ph sz="quarter" idx="13"/>
          </p:nvPr>
        </p:nvSpPr>
        <p:spPr/>
        <p:txBody>
          <a:bodyPr/>
          <a:lstStyle/>
          <a:p>
            <a:r>
              <a:rPr lang="en-GB" dirty="0"/>
              <a:t>Wetlands occupy </a:t>
            </a:r>
            <a:r>
              <a:rPr lang="en-GB" b="1" dirty="0"/>
              <a:t>6% of Zambia’s land area</a:t>
            </a:r>
            <a:r>
              <a:rPr lang="en-GB" dirty="0"/>
              <a:t>, supporting </a:t>
            </a:r>
            <a:r>
              <a:rPr lang="en-GB" b="1" dirty="0"/>
              <a:t>over 40% of the country’s biodiversity</a:t>
            </a:r>
            <a:r>
              <a:rPr lang="en-GB" dirty="0"/>
              <a:t>.</a:t>
            </a:r>
          </a:p>
          <a:p>
            <a:r>
              <a:rPr lang="en-GB" dirty="0"/>
              <a:t>They act as </a:t>
            </a:r>
            <a:r>
              <a:rPr lang="en-GB" b="1" dirty="0"/>
              <a:t>natural water filters</a:t>
            </a:r>
            <a:r>
              <a:rPr lang="en-GB" dirty="0"/>
              <a:t>, </a:t>
            </a:r>
            <a:r>
              <a:rPr lang="en-GB" b="1" dirty="0"/>
              <a:t>flood regulators</a:t>
            </a:r>
            <a:r>
              <a:rPr lang="en-GB" dirty="0"/>
              <a:t>, and </a:t>
            </a:r>
            <a:r>
              <a:rPr lang="en-GB" b="1" dirty="0"/>
              <a:t>carbon sinks</a:t>
            </a:r>
            <a:r>
              <a:rPr lang="en-GB" dirty="0"/>
              <a:t>.</a:t>
            </a:r>
          </a:p>
          <a:p>
            <a:r>
              <a:rPr lang="en-GB" dirty="0"/>
              <a:t>Also home to countless </a:t>
            </a:r>
            <a:r>
              <a:rPr lang="en-GB" b="1" dirty="0"/>
              <a:t>fish species</a:t>
            </a:r>
            <a:r>
              <a:rPr lang="en-GB" dirty="0"/>
              <a:t>, </a:t>
            </a:r>
            <a:r>
              <a:rPr lang="en-GB" b="1" dirty="0"/>
              <a:t>birdlife</a:t>
            </a:r>
            <a:r>
              <a:rPr lang="en-GB" dirty="0"/>
              <a:t>, and vital to </a:t>
            </a:r>
            <a:r>
              <a:rPr lang="en-GB" b="1" dirty="0"/>
              <a:t>local agriculture and livelihoods</a:t>
            </a:r>
            <a:r>
              <a:rPr lang="en-GB" dirty="0"/>
              <a:t>.</a:t>
            </a:r>
          </a:p>
          <a:p>
            <a:endParaRPr lang="en-ZM" dirty="0"/>
          </a:p>
        </p:txBody>
      </p:sp>
    </p:spTree>
    <p:extLst>
      <p:ext uri="{BB962C8B-B14F-4D97-AF65-F5344CB8AC3E}">
        <p14:creationId xmlns:p14="http://schemas.microsoft.com/office/powerpoint/2010/main" val="3365981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F9299-7342-8A17-5937-71F9772324A1}"/>
              </a:ext>
            </a:extLst>
          </p:cNvPr>
          <p:cNvSpPr>
            <a:spLocks noGrp="1"/>
          </p:cNvSpPr>
          <p:nvPr>
            <p:ph type="title"/>
          </p:nvPr>
        </p:nvSpPr>
        <p:spPr/>
        <p:txBody>
          <a:bodyPr/>
          <a:lstStyle/>
          <a:p>
            <a:r>
              <a:rPr lang="en-GB" b="1" dirty="0"/>
              <a:t>Key Finding #1 — Heavy Metal Contamination</a:t>
            </a:r>
            <a:br>
              <a:rPr lang="en-GB" b="1" dirty="0"/>
            </a:br>
            <a:endParaRPr lang="en-ZM" dirty="0"/>
          </a:p>
        </p:txBody>
      </p:sp>
      <p:sp>
        <p:nvSpPr>
          <p:cNvPr id="3" name="Content Placeholder 2">
            <a:extLst>
              <a:ext uri="{FF2B5EF4-FFF2-40B4-BE49-F238E27FC236}">
                <a16:creationId xmlns:a16="http://schemas.microsoft.com/office/drawing/2014/main" id="{4DF52916-185B-FA4C-AECC-2684508818F4}"/>
              </a:ext>
            </a:extLst>
          </p:cNvPr>
          <p:cNvSpPr>
            <a:spLocks noGrp="1"/>
          </p:cNvSpPr>
          <p:nvPr>
            <p:ph sz="quarter" idx="13"/>
          </p:nvPr>
        </p:nvSpPr>
        <p:spPr/>
        <p:txBody>
          <a:bodyPr>
            <a:normAutofit fontScale="92500" lnSpcReduction="10000"/>
          </a:bodyPr>
          <a:lstStyle/>
          <a:p>
            <a:r>
              <a:rPr lang="en-GB" b="1" dirty="0"/>
              <a:t>78%</a:t>
            </a:r>
            <a:r>
              <a:rPr lang="en-GB" dirty="0"/>
              <a:t> of all sampled wetlands contained </a:t>
            </a:r>
            <a:r>
              <a:rPr lang="en-GB" b="1" dirty="0"/>
              <a:t>dangerous levels of at least one heavy metal</a:t>
            </a:r>
            <a:r>
              <a:rPr lang="en-GB" dirty="0"/>
              <a:t>.</a:t>
            </a:r>
          </a:p>
          <a:p>
            <a:r>
              <a:rPr lang="en-GB" dirty="0"/>
              <a:t>Highest concentrations found near:</a:t>
            </a:r>
          </a:p>
          <a:p>
            <a:pPr lvl="1"/>
            <a:r>
              <a:rPr lang="en-GB" b="1" dirty="0"/>
              <a:t>Mining zones (Copperbelt)</a:t>
            </a:r>
            <a:r>
              <a:rPr lang="en-GB" dirty="0"/>
              <a:t>: Lead &amp; Cadmium</a:t>
            </a:r>
          </a:p>
          <a:p>
            <a:pPr lvl="1"/>
            <a:r>
              <a:rPr lang="en-GB" b="1" dirty="0"/>
              <a:t>Urban drainage sites (Lusaka)</a:t>
            </a:r>
            <a:r>
              <a:rPr lang="en-GB" dirty="0"/>
              <a:t>: Mercury &amp; Arsenic</a:t>
            </a:r>
          </a:p>
          <a:p>
            <a:r>
              <a:rPr lang="en-GB" dirty="0"/>
              <a:t>In some cases, </a:t>
            </a:r>
            <a:r>
              <a:rPr lang="en-GB" b="1" dirty="0"/>
              <a:t>Lead levels were 4.5 times above WHO guidelines</a:t>
            </a:r>
            <a:r>
              <a:rPr lang="en-GB" dirty="0"/>
              <a:t> for safe freshwater use.</a:t>
            </a:r>
          </a:p>
          <a:p>
            <a:r>
              <a:rPr lang="en-GB" dirty="0"/>
              <a:t>Bioaccumulation observed in </a:t>
            </a:r>
            <a:r>
              <a:rPr lang="en-GB" b="1" dirty="0"/>
              <a:t>fish and amphibians</a:t>
            </a:r>
            <a:r>
              <a:rPr lang="en-GB" dirty="0"/>
              <a:t>, indicating entry into the food chain.</a:t>
            </a:r>
          </a:p>
          <a:p>
            <a:endParaRPr lang="en-ZM" dirty="0"/>
          </a:p>
        </p:txBody>
      </p:sp>
    </p:spTree>
    <p:extLst>
      <p:ext uri="{BB962C8B-B14F-4D97-AF65-F5344CB8AC3E}">
        <p14:creationId xmlns:p14="http://schemas.microsoft.com/office/powerpoint/2010/main" val="1249599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2BE5A-AC4B-619C-D8AC-4EECCFA820BE}"/>
              </a:ext>
            </a:extLst>
          </p:cNvPr>
          <p:cNvSpPr>
            <a:spLocks noGrp="1"/>
          </p:cNvSpPr>
          <p:nvPr>
            <p:ph type="title"/>
          </p:nvPr>
        </p:nvSpPr>
        <p:spPr/>
        <p:txBody>
          <a:bodyPr/>
          <a:lstStyle/>
          <a:p>
            <a:r>
              <a:rPr lang="en-GB" b="1" dirty="0"/>
              <a:t>Study Overview</a:t>
            </a:r>
            <a:br>
              <a:rPr lang="en-GB" b="1" dirty="0"/>
            </a:br>
            <a:endParaRPr lang="en-ZM" dirty="0"/>
          </a:p>
        </p:txBody>
      </p:sp>
      <p:sp>
        <p:nvSpPr>
          <p:cNvPr id="3" name="Content Placeholder 2">
            <a:extLst>
              <a:ext uri="{FF2B5EF4-FFF2-40B4-BE49-F238E27FC236}">
                <a16:creationId xmlns:a16="http://schemas.microsoft.com/office/drawing/2014/main" id="{91129C76-3905-881A-BACD-5D73EB9B2A4B}"/>
              </a:ext>
            </a:extLst>
          </p:cNvPr>
          <p:cNvSpPr>
            <a:spLocks noGrp="1"/>
          </p:cNvSpPr>
          <p:nvPr>
            <p:ph sz="quarter" idx="13"/>
          </p:nvPr>
        </p:nvSpPr>
        <p:spPr/>
        <p:txBody>
          <a:bodyPr>
            <a:normAutofit/>
          </a:bodyPr>
          <a:lstStyle/>
          <a:p>
            <a:r>
              <a:rPr lang="en-GB" b="1" dirty="0"/>
              <a:t>Research Period</a:t>
            </a:r>
            <a:r>
              <a:rPr lang="en-GB" dirty="0"/>
              <a:t>: 2018–2023</a:t>
            </a:r>
          </a:p>
          <a:p>
            <a:r>
              <a:rPr lang="en-GB" b="1" dirty="0"/>
              <a:t>Sample Sites</a:t>
            </a:r>
            <a:r>
              <a:rPr lang="en-GB" dirty="0"/>
              <a:t>: 22 wetlands across Copperbelt, Lusaka, Central, and </a:t>
            </a:r>
            <a:r>
              <a:rPr lang="en-GB" dirty="0" err="1"/>
              <a:t>Luapula</a:t>
            </a:r>
            <a:r>
              <a:rPr lang="en-GB" dirty="0"/>
              <a:t> Provinces</a:t>
            </a:r>
          </a:p>
          <a:p>
            <a:r>
              <a:rPr lang="en-GB" b="1" dirty="0"/>
              <a:t>Parameters Tested</a:t>
            </a:r>
            <a:r>
              <a:rPr lang="en-GB" dirty="0"/>
              <a:t>:</a:t>
            </a:r>
          </a:p>
          <a:p>
            <a:pPr lvl="1"/>
            <a:r>
              <a:rPr lang="en-GB" dirty="0"/>
              <a:t>Heavy metals (Lead, Mercury, Arsenic, Cadmium)</a:t>
            </a:r>
          </a:p>
          <a:p>
            <a:pPr lvl="1"/>
            <a:r>
              <a:rPr lang="en-GB" dirty="0"/>
              <a:t>Plastic presence (macro- and micro-plastics)</a:t>
            </a:r>
          </a:p>
          <a:p>
            <a:pPr lvl="1"/>
            <a:r>
              <a:rPr lang="en-GB" dirty="0"/>
              <a:t>Water pH, turbidity, and biological indicators</a:t>
            </a:r>
          </a:p>
          <a:p>
            <a:endParaRPr lang="en-ZM" dirty="0"/>
          </a:p>
        </p:txBody>
      </p:sp>
    </p:spTree>
    <p:extLst>
      <p:ext uri="{BB962C8B-B14F-4D97-AF65-F5344CB8AC3E}">
        <p14:creationId xmlns:p14="http://schemas.microsoft.com/office/powerpoint/2010/main" val="3504940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3C999-B716-95B4-5441-09D17A1727A4}"/>
              </a:ext>
            </a:extLst>
          </p:cNvPr>
          <p:cNvSpPr>
            <a:spLocks noGrp="1"/>
          </p:cNvSpPr>
          <p:nvPr>
            <p:ph type="title"/>
          </p:nvPr>
        </p:nvSpPr>
        <p:spPr/>
        <p:txBody>
          <a:bodyPr/>
          <a:lstStyle/>
          <a:p>
            <a:r>
              <a:rPr lang="en-GB" b="1" dirty="0"/>
              <a:t>Key Finding #2 — Plastic Pollution Surge</a:t>
            </a:r>
            <a:br>
              <a:rPr lang="en-GB" b="1" dirty="0"/>
            </a:br>
            <a:endParaRPr lang="en-ZM" dirty="0"/>
          </a:p>
        </p:txBody>
      </p:sp>
      <p:sp>
        <p:nvSpPr>
          <p:cNvPr id="3" name="Content Placeholder 2">
            <a:extLst>
              <a:ext uri="{FF2B5EF4-FFF2-40B4-BE49-F238E27FC236}">
                <a16:creationId xmlns:a16="http://schemas.microsoft.com/office/drawing/2014/main" id="{3406F6E9-ED76-9493-0F33-6E836DDBB0FA}"/>
              </a:ext>
            </a:extLst>
          </p:cNvPr>
          <p:cNvSpPr>
            <a:spLocks noGrp="1"/>
          </p:cNvSpPr>
          <p:nvPr>
            <p:ph sz="quarter" idx="13"/>
          </p:nvPr>
        </p:nvSpPr>
        <p:spPr/>
        <p:txBody>
          <a:bodyPr>
            <a:normAutofit fontScale="92500" lnSpcReduction="10000"/>
          </a:bodyPr>
          <a:lstStyle/>
          <a:p>
            <a:r>
              <a:rPr lang="en-GB" dirty="0"/>
              <a:t>Between </a:t>
            </a:r>
            <a:r>
              <a:rPr lang="en-GB" b="1" dirty="0"/>
              <a:t>2015 and 2023</a:t>
            </a:r>
            <a:r>
              <a:rPr lang="en-GB" dirty="0"/>
              <a:t>, plastic waste in wetlands has increased by </a:t>
            </a:r>
            <a:r>
              <a:rPr lang="en-GB" b="1" dirty="0"/>
              <a:t>over 300%</a:t>
            </a:r>
            <a:r>
              <a:rPr lang="en-GB" dirty="0"/>
              <a:t>.</a:t>
            </a:r>
          </a:p>
          <a:p>
            <a:pPr lvl="1"/>
            <a:r>
              <a:rPr lang="en-GB" b="1" dirty="0"/>
              <a:t>2015 baseline</a:t>
            </a:r>
            <a:r>
              <a:rPr lang="en-GB" dirty="0"/>
              <a:t>: 180 pieces/km²</a:t>
            </a:r>
          </a:p>
          <a:p>
            <a:pPr lvl="1"/>
            <a:r>
              <a:rPr lang="en-GB" b="1" dirty="0"/>
              <a:t>2023 reading</a:t>
            </a:r>
            <a:r>
              <a:rPr lang="en-GB" dirty="0"/>
              <a:t>: 740 pieces/km² (avg.)</a:t>
            </a:r>
          </a:p>
          <a:p>
            <a:r>
              <a:rPr lang="en-GB" dirty="0"/>
              <a:t>60% of this waste originates from </a:t>
            </a:r>
            <a:r>
              <a:rPr lang="en-GB" b="1" dirty="0"/>
              <a:t>household waste</a:t>
            </a:r>
            <a:r>
              <a:rPr lang="en-GB" dirty="0"/>
              <a:t>, while 25% comes from </a:t>
            </a:r>
            <a:r>
              <a:rPr lang="en-GB" b="1" dirty="0"/>
              <a:t>industrial packaging</a:t>
            </a:r>
            <a:r>
              <a:rPr lang="en-GB" dirty="0"/>
              <a:t> and 15% from </a:t>
            </a:r>
            <a:r>
              <a:rPr lang="en-GB" b="1" dirty="0"/>
              <a:t>fishing activities</a:t>
            </a:r>
            <a:r>
              <a:rPr lang="en-GB" dirty="0"/>
              <a:t>.</a:t>
            </a:r>
          </a:p>
          <a:p>
            <a:r>
              <a:rPr lang="en-GB" dirty="0"/>
              <a:t>Microplastic particles now detected in:</a:t>
            </a:r>
          </a:p>
          <a:p>
            <a:pPr lvl="1"/>
            <a:r>
              <a:rPr lang="en-GB" dirty="0"/>
              <a:t>Surface water</a:t>
            </a:r>
          </a:p>
          <a:p>
            <a:pPr lvl="1"/>
            <a:r>
              <a:rPr lang="en-GB" dirty="0"/>
              <a:t>Sediment</a:t>
            </a:r>
          </a:p>
          <a:p>
            <a:pPr lvl="1"/>
            <a:r>
              <a:rPr lang="en-GB" dirty="0"/>
              <a:t>Benthic invertebrates</a:t>
            </a:r>
          </a:p>
          <a:p>
            <a:endParaRPr lang="en-ZM" dirty="0"/>
          </a:p>
        </p:txBody>
      </p:sp>
    </p:spTree>
    <p:extLst>
      <p:ext uri="{BB962C8B-B14F-4D97-AF65-F5344CB8AC3E}">
        <p14:creationId xmlns:p14="http://schemas.microsoft.com/office/powerpoint/2010/main" val="20487721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88320-970D-D740-FD7D-0911895DD788}"/>
              </a:ext>
            </a:extLst>
          </p:cNvPr>
          <p:cNvSpPr>
            <a:spLocks noGrp="1"/>
          </p:cNvSpPr>
          <p:nvPr>
            <p:ph type="title"/>
          </p:nvPr>
        </p:nvSpPr>
        <p:spPr/>
        <p:txBody>
          <a:bodyPr/>
          <a:lstStyle/>
          <a:p>
            <a:r>
              <a:rPr lang="en-GB" b="1" dirty="0"/>
              <a:t>Implications of the Findings</a:t>
            </a:r>
            <a:br>
              <a:rPr lang="en-GB" b="1" dirty="0"/>
            </a:br>
            <a:endParaRPr lang="en-ZM" dirty="0"/>
          </a:p>
        </p:txBody>
      </p:sp>
      <p:sp>
        <p:nvSpPr>
          <p:cNvPr id="3" name="Content Placeholder 2">
            <a:extLst>
              <a:ext uri="{FF2B5EF4-FFF2-40B4-BE49-F238E27FC236}">
                <a16:creationId xmlns:a16="http://schemas.microsoft.com/office/drawing/2014/main" id="{A902293F-54D7-DF8A-6BF4-B1075223EF7B}"/>
              </a:ext>
            </a:extLst>
          </p:cNvPr>
          <p:cNvSpPr>
            <a:spLocks noGrp="1"/>
          </p:cNvSpPr>
          <p:nvPr>
            <p:ph sz="quarter" idx="13"/>
          </p:nvPr>
        </p:nvSpPr>
        <p:spPr/>
        <p:txBody>
          <a:bodyPr>
            <a:normAutofit fontScale="77500" lnSpcReduction="20000"/>
          </a:bodyPr>
          <a:lstStyle/>
          <a:p>
            <a:r>
              <a:rPr lang="en-GB" b="1" dirty="0"/>
              <a:t>Environmental:</a:t>
            </a:r>
            <a:endParaRPr lang="en-GB" dirty="0"/>
          </a:p>
          <a:p>
            <a:r>
              <a:rPr lang="en-GB" b="1" dirty="0"/>
              <a:t>Loss of aquatic biodiversity</a:t>
            </a:r>
            <a:r>
              <a:rPr lang="en-GB" dirty="0"/>
              <a:t> (e.g., decline in frog and tilapia populations)</a:t>
            </a:r>
          </a:p>
          <a:p>
            <a:r>
              <a:rPr lang="en-GB" b="1" dirty="0"/>
              <a:t>Altered ecosystem functioning</a:t>
            </a:r>
            <a:r>
              <a:rPr lang="en-GB" dirty="0"/>
              <a:t>—filtering, breeding, and carbon storage capacity at risk</a:t>
            </a:r>
          </a:p>
          <a:p>
            <a:r>
              <a:rPr lang="en-GB" b="1" dirty="0"/>
              <a:t>Human Health:</a:t>
            </a:r>
            <a:endParaRPr lang="en-GB" dirty="0"/>
          </a:p>
          <a:p>
            <a:r>
              <a:rPr lang="en-GB" dirty="0"/>
              <a:t>Potential exposure to heavy metals through </a:t>
            </a:r>
            <a:r>
              <a:rPr lang="en-GB" b="1" dirty="0"/>
              <a:t>consumed fish and vegetables</a:t>
            </a:r>
            <a:endParaRPr lang="en-GB" dirty="0"/>
          </a:p>
          <a:p>
            <a:r>
              <a:rPr lang="en-GB" dirty="0"/>
              <a:t>Long-term consequences include </a:t>
            </a:r>
            <a:r>
              <a:rPr lang="en-GB" b="1" dirty="0"/>
              <a:t>neurological, reproductive, and cancer risks</a:t>
            </a:r>
            <a:endParaRPr lang="en-GB" dirty="0"/>
          </a:p>
          <a:p>
            <a:r>
              <a:rPr lang="en-GB" b="1" dirty="0"/>
              <a:t>Economic:</a:t>
            </a:r>
            <a:endParaRPr lang="en-GB" dirty="0"/>
          </a:p>
          <a:p>
            <a:r>
              <a:rPr lang="en-GB" dirty="0"/>
              <a:t>Local communities face declines in </a:t>
            </a:r>
            <a:r>
              <a:rPr lang="en-GB" b="1" dirty="0"/>
              <a:t>fishing yields</a:t>
            </a:r>
            <a:endParaRPr lang="en-GB" dirty="0"/>
          </a:p>
          <a:p>
            <a:r>
              <a:rPr lang="en-GB" b="1" dirty="0"/>
              <a:t>Eco-tourism potential threatened</a:t>
            </a:r>
            <a:r>
              <a:rPr lang="en-GB" dirty="0"/>
              <a:t> due to poor environmental quality</a:t>
            </a:r>
          </a:p>
          <a:p>
            <a:endParaRPr lang="en-ZM" dirty="0"/>
          </a:p>
        </p:txBody>
      </p:sp>
    </p:spTree>
    <p:extLst>
      <p:ext uri="{BB962C8B-B14F-4D97-AF65-F5344CB8AC3E}">
        <p14:creationId xmlns:p14="http://schemas.microsoft.com/office/powerpoint/2010/main" val="10493378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5D288-D8C8-CCE3-C017-26241F353153}"/>
              </a:ext>
            </a:extLst>
          </p:cNvPr>
          <p:cNvSpPr>
            <a:spLocks noGrp="1"/>
          </p:cNvSpPr>
          <p:nvPr>
            <p:ph type="title"/>
          </p:nvPr>
        </p:nvSpPr>
        <p:spPr/>
        <p:txBody>
          <a:bodyPr/>
          <a:lstStyle/>
          <a:p>
            <a:endParaRPr lang="en-ZM"/>
          </a:p>
        </p:txBody>
      </p:sp>
      <p:pic>
        <p:nvPicPr>
          <p:cNvPr id="5" name="Content Placeholder 4">
            <a:extLst>
              <a:ext uri="{FF2B5EF4-FFF2-40B4-BE49-F238E27FC236}">
                <a16:creationId xmlns:a16="http://schemas.microsoft.com/office/drawing/2014/main" id="{596B8A69-2775-F254-0C68-F8441CD8563B}"/>
              </a:ext>
            </a:extLst>
          </p:cNvPr>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638978" y="309258"/>
            <a:ext cx="11141934" cy="6239484"/>
          </a:xfrm>
        </p:spPr>
      </p:pic>
    </p:spTree>
    <p:extLst>
      <p:ext uri="{BB962C8B-B14F-4D97-AF65-F5344CB8AC3E}">
        <p14:creationId xmlns:p14="http://schemas.microsoft.com/office/powerpoint/2010/main" val="2398026777"/>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TM04033925[[fn=Droplet]]</Template>
  <TotalTime>25</TotalTime>
  <Words>591</Words>
  <Application>Microsoft Office PowerPoint</Application>
  <PresentationFormat>Widescreen</PresentationFormat>
  <Paragraphs>65</Paragraphs>
  <Slides>15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Tw Cen MT</vt:lpstr>
      <vt:lpstr>Droplet</vt:lpstr>
      <vt:lpstr>   “Wetlands in Crisis: Understanding the Impact of Heavy Metals and Plastic Pollution”</vt:lpstr>
      <vt:lpstr>Introduction</vt:lpstr>
      <vt:lpstr>PowerPoint Presentation</vt:lpstr>
      <vt:lpstr>Why Wetlands Matter </vt:lpstr>
      <vt:lpstr>Key Finding #1 — Heavy Metal Contamination </vt:lpstr>
      <vt:lpstr>Study Overview </vt:lpstr>
      <vt:lpstr>Key Finding #2 — Plastic Pollution Surge </vt:lpstr>
      <vt:lpstr>Implications of the Findings </vt:lpstr>
      <vt:lpstr>PowerPoint Presentation</vt:lpstr>
      <vt:lpstr>Urgent Call to Action </vt:lpstr>
      <vt:lpstr>PowerPoint Presentation</vt:lpstr>
      <vt:lpstr>PowerPoint Presentation</vt:lpstr>
      <vt:lpstr>Community Engagement </vt:lpstr>
      <vt:lpstr>Conclusion </vt:lpstr>
      <vt:lpstr>Q&amp;A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Joseph Dube</dc:creator>
  <cp:lastModifiedBy>Joseph Dube</cp:lastModifiedBy>
  <cp:revision>1</cp:revision>
  <dcterms:created xsi:type="dcterms:W3CDTF">2025-07-04T14:28:56Z</dcterms:created>
  <dcterms:modified xsi:type="dcterms:W3CDTF">2025-07-04T14:54:20Z</dcterms:modified>
</cp:coreProperties>
</file>